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464EAA-BBDA-468C-86E2-534A3D795751}" type="datetimeFigureOut">
              <a:rPr lang="en-US" smtClean="0"/>
              <a:t>6/18/2018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04FE6E-4764-44B7-B692-E9F37405464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04FE6E-4764-44B7-B692-E9F37405464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04FE6E-4764-44B7-B692-E9F37405464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04FE6E-4764-44B7-B692-E9F37405464D}"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04FE6E-4764-44B7-B692-E9F37405464D}"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F04FE6E-4764-44B7-B692-E9F37405464D}"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F04FE6E-4764-44B7-B692-E9F37405464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F04FE6E-4764-44B7-B692-E9F37405464D}"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464EAA-BBDA-468C-86E2-534A3D795751}" type="datetimeFigureOut">
              <a:rPr lang="en-US" smtClean="0"/>
              <a:t>6/18/2018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F04FE6E-4764-44B7-B692-E9F37405464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464EAA-BBDA-468C-86E2-534A3D795751}" type="datetimeFigureOut">
              <a:rPr lang="en-US" smtClean="0"/>
              <a:t>6/18/2018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F04FE6E-4764-44B7-B692-E9F37405464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464EAA-BBDA-468C-86E2-534A3D795751}" type="datetimeFigureOut">
              <a:rPr lang="en-US" smtClean="0"/>
              <a:t>6/18/2018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04FE6E-4764-44B7-B692-E9F37405464D}"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464EAA-BBDA-468C-86E2-534A3D795751}" type="datetimeFigureOut">
              <a:rPr lang="en-US" smtClean="0"/>
              <a:t>6/18/2018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04FE6E-4764-44B7-B692-E9F37405464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Limited Scope Representation</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54099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attorney shall provide competent and diligent representation</a:t>
            </a:r>
          </a:p>
          <a:p>
            <a:endParaRPr lang="en-US" dirty="0"/>
          </a:p>
          <a:p>
            <a:r>
              <a:rPr lang="en-US" dirty="0" smtClean="0"/>
              <a:t>Must determine if limited scope representation is appropriate for the case</a:t>
            </a:r>
          </a:p>
          <a:p>
            <a:endParaRPr lang="en-US" dirty="0"/>
          </a:p>
          <a:p>
            <a:r>
              <a:rPr lang="en-US" dirty="0" smtClean="0"/>
              <a:t>Competence means the knowledge, skill, thoroughness, and preparation reasonably necessary for the Limited Scope Representation</a:t>
            </a:r>
            <a:endParaRPr lang="en-US" dirty="0"/>
          </a:p>
        </p:txBody>
      </p:sp>
      <p:sp>
        <p:nvSpPr>
          <p:cNvPr id="3" name="Title 2"/>
          <p:cNvSpPr>
            <a:spLocks noGrp="1"/>
          </p:cNvSpPr>
          <p:nvPr>
            <p:ph type="title"/>
          </p:nvPr>
        </p:nvSpPr>
        <p:spPr/>
        <p:txBody>
          <a:bodyPr/>
          <a:lstStyle/>
          <a:p>
            <a:pPr algn="ctr"/>
            <a:r>
              <a:rPr lang="en-US" dirty="0" smtClean="0"/>
              <a:t>Rule 1.1</a:t>
            </a:r>
            <a:endParaRPr lang="en-US" dirty="0"/>
          </a:p>
        </p:txBody>
      </p:sp>
    </p:spTree>
    <p:extLst>
      <p:ext uri="{BB962C8B-B14F-4D97-AF65-F5344CB8AC3E}">
        <p14:creationId xmlns:p14="http://schemas.microsoft.com/office/powerpoint/2010/main" val="153038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Rule allows limited scope document production </a:t>
            </a:r>
          </a:p>
          <a:p>
            <a:endParaRPr lang="en-US" dirty="0"/>
          </a:p>
          <a:p>
            <a:r>
              <a:rPr lang="en-US" dirty="0" smtClean="0"/>
              <a:t>The attorney must sign the document and disclose his or her identity on the pleading.  </a:t>
            </a:r>
          </a:p>
          <a:p>
            <a:endParaRPr lang="en-US" dirty="0"/>
          </a:p>
          <a:p>
            <a:r>
              <a:rPr lang="en-US" dirty="0" smtClean="0"/>
              <a:t>The Pro Se Litigant should also sign the pleading </a:t>
            </a:r>
            <a:r>
              <a:rPr lang="en-US" i="1" dirty="0" smtClean="0"/>
              <a:t>pro se</a:t>
            </a:r>
            <a:r>
              <a:rPr lang="en-US" dirty="0" smtClean="0"/>
              <a:t> so it is clear that individual is self representing</a:t>
            </a:r>
            <a:endParaRPr lang="en-US" dirty="0"/>
          </a:p>
        </p:txBody>
      </p:sp>
      <p:sp>
        <p:nvSpPr>
          <p:cNvPr id="3" name="Title 2"/>
          <p:cNvSpPr>
            <a:spLocks noGrp="1"/>
          </p:cNvSpPr>
          <p:nvPr>
            <p:ph type="title"/>
          </p:nvPr>
        </p:nvSpPr>
        <p:spPr/>
        <p:txBody>
          <a:bodyPr/>
          <a:lstStyle/>
          <a:p>
            <a:pPr algn="ctr"/>
            <a:r>
              <a:rPr lang="en-US" dirty="0" smtClean="0"/>
              <a:t>Ghostwriting</a:t>
            </a:r>
            <a:endParaRPr lang="en-US" dirty="0"/>
          </a:p>
        </p:txBody>
      </p:sp>
    </p:spTree>
    <p:extLst>
      <p:ext uri="{BB962C8B-B14F-4D97-AF65-F5344CB8AC3E}">
        <p14:creationId xmlns:p14="http://schemas.microsoft.com/office/powerpoint/2010/main" val="1773443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Attorney must file entry of limited appearance</a:t>
            </a:r>
          </a:p>
          <a:p>
            <a:pPr marL="109728" indent="0">
              <a:buNone/>
            </a:pPr>
            <a:endParaRPr lang="en-US" dirty="0" smtClean="0"/>
          </a:p>
          <a:p>
            <a:r>
              <a:rPr lang="en-US" dirty="0" smtClean="0"/>
              <a:t>Pro se must also file a pro se appearance in the case</a:t>
            </a:r>
          </a:p>
          <a:p>
            <a:endParaRPr lang="en-US" dirty="0"/>
          </a:p>
          <a:p>
            <a:r>
              <a:rPr lang="en-US" dirty="0" smtClean="0"/>
              <a:t>Entry of Limited Appearance must state precisely the court event to which the Limited appearance pertains</a:t>
            </a:r>
            <a:endParaRPr lang="en-US" dirty="0"/>
          </a:p>
        </p:txBody>
      </p:sp>
      <p:sp>
        <p:nvSpPr>
          <p:cNvPr id="3" name="Title 2"/>
          <p:cNvSpPr>
            <a:spLocks noGrp="1"/>
          </p:cNvSpPr>
          <p:nvPr>
            <p:ph type="title"/>
          </p:nvPr>
        </p:nvSpPr>
        <p:spPr/>
        <p:txBody>
          <a:bodyPr>
            <a:normAutofit fontScale="90000"/>
          </a:bodyPr>
          <a:lstStyle/>
          <a:p>
            <a:pPr algn="ctr"/>
            <a:r>
              <a:rPr lang="en-US" dirty="0" smtClean="0"/>
              <a:t>Limited Scope in Civil Proceedings</a:t>
            </a:r>
            <a:endParaRPr lang="en-US" dirty="0"/>
          </a:p>
        </p:txBody>
      </p:sp>
    </p:spTree>
    <p:extLst>
      <p:ext uri="{BB962C8B-B14F-4D97-AF65-F5344CB8AC3E}">
        <p14:creationId xmlns:p14="http://schemas.microsoft.com/office/powerpoint/2010/main" val="3686689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Attorney must file a Notice of Withdrawal of Limited Appearance</a:t>
            </a:r>
          </a:p>
          <a:p>
            <a:endParaRPr lang="en-US" dirty="0"/>
          </a:p>
          <a:p>
            <a:r>
              <a:rPr lang="en-US" dirty="0" smtClean="0"/>
              <a:t>No formal motion to withdraw is required</a:t>
            </a:r>
          </a:p>
          <a:p>
            <a:endParaRPr lang="en-US" dirty="0"/>
          </a:p>
          <a:p>
            <a:r>
              <a:rPr lang="en-US" dirty="0" smtClean="0"/>
              <a:t>Must certify the task was completed and notice given to the client</a:t>
            </a:r>
            <a:endParaRPr lang="en-US" dirty="0"/>
          </a:p>
        </p:txBody>
      </p:sp>
      <p:sp>
        <p:nvSpPr>
          <p:cNvPr id="3" name="Title 2"/>
          <p:cNvSpPr>
            <a:spLocks noGrp="1"/>
          </p:cNvSpPr>
          <p:nvPr>
            <p:ph type="title"/>
          </p:nvPr>
        </p:nvSpPr>
        <p:spPr/>
        <p:txBody>
          <a:bodyPr>
            <a:normAutofit fontScale="90000"/>
          </a:bodyPr>
          <a:lstStyle/>
          <a:p>
            <a:pPr algn="ctr"/>
            <a:r>
              <a:rPr lang="en-US" dirty="0" smtClean="0"/>
              <a:t>How do you notify the Court once you have completed the task?</a:t>
            </a:r>
            <a:endParaRPr lang="en-US" dirty="0"/>
          </a:p>
        </p:txBody>
      </p:sp>
    </p:spTree>
    <p:extLst>
      <p:ext uri="{BB962C8B-B14F-4D97-AF65-F5344CB8AC3E}">
        <p14:creationId xmlns:p14="http://schemas.microsoft.com/office/powerpoint/2010/main" val="4094856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Rules allow the scope to be extended.</a:t>
            </a:r>
          </a:p>
          <a:p>
            <a:endParaRPr lang="en-US" dirty="0"/>
          </a:p>
          <a:p>
            <a:r>
              <a:rPr lang="en-US" dirty="0" smtClean="0"/>
              <a:t>Must have new written agreement and obtain the client’s informed consent.</a:t>
            </a:r>
          </a:p>
          <a:p>
            <a:endParaRPr lang="en-US" dirty="0"/>
          </a:p>
          <a:p>
            <a:r>
              <a:rPr lang="en-US" dirty="0" smtClean="0"/>
              <a:t>Must file new Entry of Limited Appearance</a:t>
            </a:r>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Can the Scope of the Limited Appearance be extended?</a:t>
            </a:r>
            <a:endParaRPr lang="en-US" dirty="0"/>
          </a:p>
        </p:txBody>
      </p:sp>
    </p:spTree>
    <p:extLst>
      <p:ext uri="{BB962C8B-B14F-4D97-AF65-F5344CB8AC3E}">
        <p14:creationId xmlns:p14="http://schemas.microsoft.com/office/powerpoint/2010/main" val="3206119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Counsel must communicate with the opposing party only about matters outside the scope of the limited appearance</a:t>
            </a:r>
          </a:p>
          <a:p>
            <a:endParaRPr lang="en-US" dirty="0"/>
          </a:p>
          <a:p>
            <a:r>
              <a:rPr lang="en-US" dirty="0" smtClean="0"/>
              <a:t>Sometimes it may not be clear- what to do?</a:t>
            </a:r>
            <a:endParaRPr lang="en-US" dirty="0"/>
          </a:p>
        </p:txBody>
      </p:sp>
      <p:sp>
        <p:nvSpPr>
          <p:cNvPr id="3" name="Title 2"/>
          <p:cNvSpPr>
            <a:spLocks noGrp="1"/>
          </p:cNvSpPr>
          <p:nvPr>
            <p:ph type="title"/>
          </p:nvPr>
        </p:nvSpPr>
        <p:spPr/>
        <p:txBody>
          <a:bodyPr/>
          <a:lstStyle/>
          <a:p>
            <a:r>
              <a:rPr lang="en-US" dirty="0" smtClean="0"/>
              <a:t>Rule 4.2 Communications</a:t>
            </a:r>
            <a:endParaRPr lang="en-US" dirty="0"/>
          </a:p>
        </p:txBody>
      </p:sp>
    </p:spTree>
    <p:extLst>
      <p:ext uri="{BB962C8B-B14F-4D97-AF65-F5344CB8AC3E}">
        <p14:creationId xmlns:p14="http://schemas.microsoft.com/office/powerpoint/2010/main" val="3343455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r>
              <a:rPr lang="en-US" dirty="0" smtClean="0"/>
              <a:t>Rule 4.3 states that otherwise unrepresented client for whom an Entry of Limited Appearance has been filed pursuant to Rule 1.2 is considered to be unrepresented for the purposes of this Rule unless the opposing lawyer has been served with notice of the limited appearance….</a:t>
            </a:r>
            <a:endParaRPr lang="en-US" dirty="0"/>
          </a:p>
        </p:txBody>
      </p:sp>
      <p:sp>
        <p:nvSpPr>
          <p:cNvPr id="3" name="Title 2"/>
          <p:cNvSpPr>
            <a:spLocks noGrp="1"/>
          </p:cNvSpPr>
          <p:nvPr>
            <p:ph type="title"/>
          </p:nvPr>
        </p:nvSpPr>
        <p:spPr/>
        <p:txBody>
          <a:bodyPr/>
          <a:lstStyle/>
          <a:p>
            <a:pPr algn="ctr"/>
            <a:r>
              <a:rPr lang="en-US" dirty="0" smtClean="0"/>
              <a:t>Rule 4.3</a:t>
            </a:r>
            <a:endParaRPr lang="en-US" dirty="0"/>
          </a:p>
        </p:txBody>
      </p:sp>
    </p:spTree>
    <p:extLst>
      <p:ext uri="{BB962C8B-B14F-4D97-AF65-F5344CB8AC3E}">
        <p14:creationId xmlns:p14="http://schemas.microsoft.com/office/powerpoint/2010/main" val="901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r>
              <a:rPr lang="en-US" dirty="0" smtClean="0"/>
              <a:t>Rule for provision of limited legal services through a non-profit legal services program</a:t>
            </a:r>
            <a:endParaRPr lang="en-US" dirty="0"/>
          </a:p>
        </p:txBody>
      </p:sp>
      <p:sp>
        <p:nvSpPr>
          <p:cNvPr id="3" name="Title 2"/>
          <p:cNvSpPr>
            <a:spLocks noGrp="1"/>
          </p:cNvSpPr>
          <p:nvPr>
            <p:ph type="title"/>
          </p:nvPr>
        </p:nvSpPr>
        <p:spPr/>
        <p:txBody>
          <a:bodyPr/>
          <a:lstStyle/>
          <a:p>
            <a:pPr algn="ctr"/>
            <a:r>
              <a:rPr lang="en-US" dirty="0" smtClean="0"/>
              <a:t>Rule 6.5</a:t>
            </a:r>
            <a:endParaRPr lang="en-US" dirty="0"/>
          </a:p>
        </p:txBody>
      </p:sp>
    </p:spTree>
    <p:extLst>
      <p:ext uri="{BB962C8B-B14F-4D97-AF65-F5344CB8AC3E}">
        <p14:creationId xmlns:p14="http://schemas.microsoft.com/office/powerpoint/2010/main" val="160363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t>Attorney limits the representation to agreed upon tasks</a:t>
            </a:r>
          </a:p>
          <a:p>
            <a:pPr marL="109728" indent="0">
              <a:buNone/>
            </a:pPr>
            <a:endParaRPr lang="en-US" dirty="0" smtClean="0"/>
          </a:p>
          <a:p>
            <a:pPr>
              <a:buFont typeface="Arial" panose="020B0604020202020204" pitchFamily="34" charset="0"/>
              <a:buChar char="•"/>
            </a:pPr>
            <a:r>
              <a:rPr lang="en-US" dirty="0" smtClean="0"/>
              <a:t>Each task has a fee for service payment</a:t>
            </a:r>
          </a:p>
          <a:p>
            <a:pPr>
              <a:buFont typeface="Arial" panose="020B0604020202020204" pitchFamily="34" charset="0"/>
              <a:buChar char="•"/>
            </a:pPr>
            <a:endParaRPr lang="en-US" dirty="0"/>
          </a:p>
          <a:p>
            <a:pPr>
              <a:buFont typeface="Arial" panose="020B0604020202020204" pitchFamily="34" charset="0"/>
              <a:buChar char="•"/>
            </a:pPr>
            <a:r>
              <a:rPr lang="en-US" dirty="0" smtClean="0"/>
              <a:t>May be called unbundling legal services</a:t>
            </a:r>
          </a:p>
          <a:p>
            <a:pPr>
              <a:buFont typeface="Arial" panose="020B0604020202020204" pitchFamily="34" charset="0"/>
              <a:buChar char="•"/>
            </a:pPr>
            <a:endParaRPr lang="en-US" dirty="0"/>
          </a:p>
          <a:p>
            <a:pPr>
              <a:buFont typeface="Arial" panose="020B0604020202020204" pitchFamily="34" charset="0"/>
              <a:buChar char="•"/>
            </a:pPr>
            <a:r>
              <a:rPr lang="en-US" dirty="0" smtClean="0"/>
              <a:t>Can be legal advice or document production</a:t>
            </a:r>
            <a:endParaRPr lang="en-US" dirty="0"/>
          </a:p>
        </p:txBody>
      </p:sp>
      <p:sp>
        <p:nvSpPr>
          <p:cNvPr id="3" name="Title 2"/>
          <p:cNvSpPr>
            <a:spLocks noGrp="1"/>
          </p:cNvSpPr>
          <p:nvPr>
            <p:ph type="title"/>
          </p:nvPr>
        </p:nvSpPr>
        <p:spPr/>
        <p:txBody>
          <a:bodyPr>
            <a:normAutofit fontScale="90000"/>
          </a:bodyPr>
          <a:lstStyle/>
          <a:p>
            <a:pPr algn="ctr"/>
            <a:r>
              <a:rPr lang="en-US" dirty="0" smtClean="0"/>
              <a:t>What is Limited Scope Representation</a:t>
            </a:r>
            <a:endParaRPr lang="en-US" dirty="0"/>
          </a:p>
        </p:txBody>
      </p:sp>
    </p:spTree>
    <p:extLst>
      <p:ext uri="{BB962C8B-B14F-4D97-AF65-F5344CB8AC3E}">
        <p14:creationId xmlns:p14="http://schemas.microsoft.com/office/powerpoint/2010/main" val="281756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Limited liability</a:t>
            </a:r>
          </a:p>
          <a:p>
            <a:endParaRPr lang="en-US" dirty="0"/>
          </a:p>
          <a:p>
            <a:r>
              <a:rPr lang="en-US" dirty="0" smtClean="0"/>
              <a:t>Unethical</a:t>
            </a:r>
          </a:p>
          <a:p>
            <a:endParaRPr lang="en-US" dirty="0"/>
          </a:p>
          <a:p>
            <a:r>
              <a:rPr lang="en-US" dirty="0" smtClean="0"/>
              <a:t>Not every case is conducive to LSR</a:t>
            </a:r>
          </a:p>
          <a:p>
            <a:endParaRPr lang="en-US" dirty="0"/>
          </a:p>
          <a:p>
            <a:r>
              <a:rPr lang="en-US" dirty="0" smtClean="0"/>
              <a:t>Just for poor people </a:t>
            </a:r>
            <a:endParaRPr lang="en-US" dirty="0"/>
          </a:p>
        </p:txBody>
      </p:sp>
      <p:sp>
        <p:nvSpPr>
          <p:cNvPr id="3" name="Title 2"/>
          <p:cNvSpPr>
            <a:spLocks noGrp="1"/>
          </p:cNvSpPr>
          <p:nvPr>
            <p:ph type="title"/>
          </p:nvPr>
        </p:nvSpPr>
        <p:spPr/>
        <p:txBody>
          <a:bodyPr/>
          <a:lstStyle/>
          <a:p>
            <a:pPr algn="ctr"/>
            <a:r>
              <a:rPr lang="en-US" dirty="0" smtClean="0"/>
              <a:t>What it’s NOT</a:t>
            </a:r>
            <a:endParaRPr lang="en-US" dirty="0"/>
          </a:p>
        </p:txBody>
      </p:sp>
    </p:spTree>
    <p:extLst>
      <p:ext uri="{BB962C8B-B14F-4D97-AF65-F5344CB8AC3E}">
        <p14:creationId xmlns:p14="http://schemas.microsoft.com/office/powerpoint/2010/main" val="161712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Allows access to justice</a:t>
            </a:r>
          </a:p>
          <a:p>
            <a:pPr marL="109728" indent="0">
              <a:buNone/>
            </a:pPr>
            <a:endParaRPr lang="en-US" dirty="0" smtClean="0"/>
          </a:p>
          <a:p>
            <a:r>
              <a:rPr lang="en-US" dirty="0" smtClean="0"/>
              <a:t>Helps pro se litigants</a:t>
            </a:r>
          </a:p>
          <a:p>
            <a:pPr marL="109728" indent="0">
              <a:buNone/>
            </a:pPr>
            <a:endParaRPr lang="en-US" dirty="0" smtClean="0"/>
          </a:p>
          <a:p>
            <a:r>
              <a:rPr lang="en-US" dirty="0" smtClean="0"/>
              <a:t>Helps litigants that have low to moderate income obtain legal services for specific tasks</a:t>
            </a:r>
          </a:p>
          <a:p>
            <a:endParaRPr lang="en-US" dirty="0"/>
          </a:p>
          <a:p>
            <a:r>
              <a:rPr lang="en-US" dirty="0" smtClean="0"/>
              <a:t>Access to information</a:t>
            </a:r>
            <a:endParaRPr lang="en-US" dirty="0"/>
          </a:p>
        </p:txBody>
      </p:sp>
      <p:sp>
        <p:nvSpPr>
          <p:cNvPr id="3" name="Title 2"/>
          <p:cNvSpPr>
            <a:spLocks noGrp="1"/>
          </p:cNvSpPr>
          <p:nvPr>
            <p:ph type="title"/>
          </p:nvPr>
        </p:nvSpPr>
        <p:spPr/>
        <p:txBody>
          <a:bodyPr/>
          <a:lstStyle/>
          <a:p>
            <a:pPr algn="ctr"/>
            <a:r>
              <a:rPr lang="en-US" dirty="0" smtClean="0"/>
              <a:t>Reasons for LSR</a:t>
            </a:r>
            <a:endParaRPr lang="en-US" dirty="0"/>
          </a:p>
        </p:txBody>
      </p:sp>
    </p:spTree>
    <p:extLst>
      <p:ext uri="{BB962C8B-B14F-4D97-AF65-F5344CB8AC3E}">
        <p14:creationId xmlns:p14="http://schemas.microsoft.com/office/powerpoint/2010/main" val="170880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Court spends increased amount of time with pro se litigants</a:t>
            </a:r>
          </a:p>
          <a:p>
            <a:endParaRPr lang="en-US" dirty="0"/>
          </a:p>
          <a:p>
            <a:r>
              <a:rPr lang="en-US" dirty="0" smtClean="0"/>
              <a:t>Pro se litigants do not understand process and become frustrated with the Court</a:t>
            </a:r>
          </a:p>
          <a:p>
            <a:endParaRPr lang="en-US" dirty="0"/>
          </a:p>
          <a:p>
            <a:r>
              <a:rPr lang="en-US" dirty="0" smtClean="0"/>
              <a:t>Economic pressures of dealing with pro se litigants</a:t>
            </a:r>
            <a:endParaRPr lang="en-US" dirty="0"/>
          </a:p>
        </p:txBody>
      </p:sp>
      <p:sp>
        <p:nvSpPr>
          <p:cNvPr id="3" name="Title 2"/>
          <p:cNvSpPr>
            <a:spLocks noGrp="1"/>
          </p:cNvSpPr>
          <p:nvPr>
            <p:ph type="title"/>
          </p:nvPr>
        </p:nvSpPr>
        <p:spPr/>
        <p:txBody>
          <a:bodyPr>
            <a:normAutofit fontScale="90000"/>
          </a:bodyPr>
          <a:lstStyle/>
          <a:p>
            <a:pPr algn="ctr"/>
            <a:r>
              <a:rPr lang="en-US" dirty="0" smtClean="0"/>
              <a:t>Effects of Increased Pro se Litigants</a:t>
            </a:r>
            <a:endParaRPr lang="en-US" dirty="0"/>
          </a:p>
        </p:txBody>
      </p:sp>
    </p:spTree>
    <p:extLst>
      <p:ext uri="{BB962C8B-B14F-4D97-AF65-F5344CB8AC3E}">
        <p14:creationId xmlns:p14="http://schemas.microsoft.com/office/powerpoint/2010/main" val="4063973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Can help reduce costs of legal services</a:t>
            </a:r>
          </a:p>
          <a:p>
            <a:endParaRPr lang="en-US" dirty="0"/>
          </a:p>
          <a:p>
            <a:r>
              <a:rPr lang="en-US" dirty="0" smtClean="0"/>
              <a:t>Increased access to legal services</a:t>
            </a:r>
          </a:p>
          <a:p>
            <a:endParaRPr lang="en-US" dirty="0"/>
          </a:p>
          <a:p>
            <a:r>
              <a:rPr lang="en-US" dirty="0" smtClean="0"/>
              <a:t>Can help in reducing the number of pro se litigants</a:t>
            </a:r>
          </a:p>
          <a:p>
            <a:endParaRPr lang="en-US" dirty="0"/>
          </a:p>
          <a:p>
            <a:r>
              <a:rPr lang="en-US" dirty="0" smtClean="0"/>
              <a:t>Provides attorneys a method to increase client base</a:t>
            </a:r>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pPr algn="ctr"/>
            <a:r>
              <a:rPr lang="en-US" dirty="0" smtClean="0"/>
              <a:t>Benefits</a:t>
            </a:r>
            <a:endParaRPr lang="en-US" dirty="0"/>
          </a:p>
        </p:txBody>
      </p:sp>
    </p:spTree>
    <p:extLst>
      <p:ext uri="{BB962C8B-B14F-4D97-AF65-F5344CB8AC3E}">
        <p14:creationId xmlns:p14="http://schemas.microsoft.com/office/powerpoint/2010/main" val="323861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Rule 1.2 (d) authorizes limited scope representation</a:t>
            </a:r>
          </a:p>
          <a:p>
            <a:endParaRPr lang="en-US" dirty="0"/>
          </a:p>
          <a:p>
            <a:r>
              <a:rPr lang="en-US" dirty="0" smtClean="0"/>
              <a:t>Allows attorneys to limit the scope of representation if:</a:t>
            </a:r>
          </a:p>
          <a:p>
            <a:pPr marL="109728" indent="0">
              <a:buNone/>
            </a:pPr>
            <a:r>
              <a:rPr lang="en-US" dirty="0"/>
              <a:t>	</a:t>
            </a:r>
            <a:r>
              <a:rPr lang="en-US" dirty="0" smtClean="0"/>
              <a:t>The limitation is reasonable, and</a:t>
            </a:r>
          </a:p>
          <a:p>
            <a:pPr marL="109728" indent="0">
              <a:buNone/>
            </a:pPr>
            <a:r>
              <a:rPr lang="en-US" dirty="0"/>
              <a:t>	</a:t>
            </a:r>
            <a:r>
              <a:rPr lang="en-US" dirty="0" smtClean="0"/>
              <a:t>The client gives informed consent after full disclosure, and </a:t>
            </a:r>
          </a:p>
          <a:p>
            <a:pPr marL="109728" indent="0">
              <a:buNone/>
            </a:pPr>
            <a:r>
              <a:rPr lang="en-US" dirty="0"/>
              <a:t>	</a:t>
            </a:r>
            <a:r>
              <a:rPr lang="en-US" dirty="0" smtClean="0"/>
              <a:t>The disclosure and consent is in writing</a:t>
            </a:r>
            <a:endParaRPr lang="en-US" dirty="0"/>
          </a:p>
        </p:txBody>
      </p:sp>
      <p:sp>
        <p:nvSpPr>
          <p:cNvPr id="3" name="Title 2"/>
          <p:cNvSpPr>
            <a:spLocks noGrp="1"/>
          </p:cNvSpPr>
          <p:nvPr>
            <p:ph type="title"/>
          </p:nvPr>
        </p:nvSpPr>
        <p:spPr/>
        <p:txBody>
          <a:bodyPr/>
          <a:lstStyle/>
          <a:p>
            <a:pPr algn="ctr"/>
            <a:r>
              <a:rPr lang="en-US" dirty="0" smtClean="0"/>
              <a:t>Rule 1.2 (d)</a:t>
            </a:r>
            <a:endParaRPr lang="en-US" dirty="0"/>
          </a:p>
        </p:txBody>
      </p:sp>
    </p:spTree>
    <p:extLst>
      <p:ext uri="{BB962C8B-B14F-4D97-AF65-F5344CB8AC3E}">
        <p14:creationId xmlns:p14="http://schemas.microsoft.com/office/powerpoint/2010/main" val="3189108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The attorney must communicate adequate information and explain to the client in a manner the client can reasonably understand the scope of the agreement</a:t>
            </a:r>
          </a:p>
          <a:p>
            <a:endParaRPr lang="en-US" dirty="0"/>
          </a:p>
          <a:p>
            <a:r>
              <a:rPr lang="en-US" dirty="0" smtClean="0"/>
              <a:t>Must have a written agreement</a:t>
            </a:r>
            <a:endParaRPr lang="en-US" dirty="0"/>
          </a:p>
        </p:txBody>
      </p:sp>
      <p:sp>
        <p:nvSpPr>
          <p:cNvPr id="4" name="Title 3"/>
          <p:cNvSpPr>
            <a:spLocks noGrp="1"/>
          </p:cNvSpPr>
          <p:nvPr>
            <p:ph type="title"/>
          </p:nvPr>
        </p:nvSpPr>
        <p:spPr/>
        <p:txBody>
          <a:bodyPr/>
          <a:lstStyle/>
          <a:p>
            <a:pPr algn="ctr"/>
            <a:r>
              <a:rPr lang="en-US" dirty="0" smtClean="0"/>
              <a:t>Informed Consent</a:t>
            </a:r>
            <a:endParaRPr lang="en-US" dirty="0"/>
          </a:p>
        </p:txBody>
      </p:sp>
    </p:spTree>
    <p:extLst>
      <p:ext uri="{BB962C8B-B14F-4D97-AF65-F5344CB8AC3E}">
        <p14:creationId xmlns:p14="http://schemas.microsoft.com/office/powerpoint/2010/main" val="257234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Ethical duties to the client remain essentially the same</a:t>
            </a:r>
          </a:p>
          <a:p>
            <a:endParaRPr lang="en-US" dirty="0"/>
          </a:p>
          <a:p>
            <a:r>
              <a:rPr lang="en-US" dirty="0" smtClean="0"/>
              <a:t>Must maintain duty of confidentiality</a:t>
            </a:r>
          </a:p>
          <a:p>
            <a:endParaRPr lang="en-US" dirty="0"/>
          </a:p>
          <a:p>
            <a:r>
              <a:rPr lang="en-US" dirty="0" smtClean="0"/>
              <a:t>Not to communicate with another represented party</a:t>
            </a:r>
          </a:p>
          <a:p>
            <a:endParaRPr lang="en-US" dirty="0"/>
          </a:p>
          <a:p>
            <a:r>
              <a:rPr lang="en-US" dirty="0" smtClean="0"/>
              <a:t>Must avoid conflicts of interest and run conflict checks</a:t>
            </a:r>
            <a:endParaRPr lang="en-US" dirty="0"/>
          </a:p>
        </p:txBody>
      </p:sp>
      <p:sp>
        <p:nvSpPr>
          <p:cNvPr id="3" name="Title 2"/>
          <p:cNvSpPr>
            <a:spLocks noGrp="1"/>
          </p:cNvSpPr>
          <p:nvPr>
            <p:ph type="title"/>
          </p:nvPr>
        </p:nvSpPr>
        <p:spPr/>
        <p:txBody>
          <a:bodyPr/>
          <a:lstStyle/>
          <a:p>
            <a:pPr algn="ctr"/>
            <a:r>
              <a:rPr lang="en-US" dirty="0" smtClean="0"/>
              <a:t>Ethical Duties to the Client</a:t>
            </a:r>
            <a:endParaRPr lang="en-US" dirty="0"/>
          </a:p>
        </p:txBody>
      </p:sp>
    </p:spTree>
    <p:extLst>
      <p:ext uri="{BB962C8B-B14F-4D97-AF65-F5344CB8AC3E}">
        <p14:creationId xmlns:p14="http://schemas.microsoft.com/office/powerpoint/2010/main" val="507753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TotalTime>
  <Words>535</Words>
  <Application>Microsoft Office PowerPoint</Application>
  <PresentationFormat>On-screen Show (4:3)</PresentationFormat>
  <Paragraphs>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Limited Scope Representation</vt:lpstr>
      <vt:lpstr>What is Limited Scope Representation</vt:lpstr>
      <vt:lpstr>What it’s NOT</vt:lpstr>
      <vt:lpstr>Reasons for LSR</vt:lpstr>
      <vt:lpstr>Effects of Increased Pro se Litigants</vt:lpstr>
      <vt:lpstr>Benefits</vt:lpstr>
      <vt:lpstr>Rule 1.2 (d)</vt:lpstr>
      <vt:lpstr>Informed Consent</vt:lpstr>
      <vt:lpstr>Ethical Duties to the Client</vt:lpstr>
      <vt:lpstr>Rule 1.1</vt:lpstr>
      <vt:lpstr>Ghostwriting</vt:lpstr>
      <vt:lpstr>Limited Scope in Civil Proceedings</vt:lpstr>
      <vt:lpstr>How do you notify the Court once you have completed the task?</vt:lpstr>
      <vt:lpstr>Can the Scope of the Limited Appearance be extended?</vt:lpstr>
      <vt:lpstr>Rule 4.2 Communications</vt:lpstr>
      <vt:lpstr>Rule 4.3</vt:lpstr>
      <vt:lpstr>Rule 6.5</vt:lpstr>
    </vt:vector>
  </TitlesOfParts>
  <Company>SFL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Limited Scope Representation</dc:title>
  <dc:creator>Lynda Laing</dc:creator>
  <cp:lastModifiedBy>Tanya</cp:lastModifiedBy>
  <cp:revision>9</cp:revision>
  <dcterms:created xsi:type="dcterms:W3CDTF">2018-06-18T14:20:19Z</dcterms:created>
  <dcterms:modified xsi:type="dcterms:W3CDTF">2018-06-18T19:50:49Z</dcterms:modified>
</cp:coreProperties>
</file>